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Override PartName="/ppt/activeX/activeX1.xml" ContentType="application/vnd.ms-office.activeX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ms-office.activeX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6" r:id="rId1"/>
  </p:sldMasterIdLst>
  <p:notesMasterIdLst>
    <p:notesMasterId r:id="rId22"/>
  </p:notesMasterIdLst>
  <p:handoutMasterIdLst>
    <p:handoutMasterId r:id="rId23"/>
  </p:handoutMasterIdLst>
  <p:sldIdLst>
    <p:sldId id="302" r:id="rId2"/>
    <p:sldId id="303" r:id="rId3"/>
    <p:sldId id="305" r:id="rId4"/>
    <p:sldId id="306" r:id="rId5"/>
    <p:sldId id="307" r:id="rId6"/>
    <p:sldId id="309" r:id="rId7"/>
    <p:sldId id="308" r:id="rId8"/>
    <p:sldId id="304" r:id="rId9"/>
    <p:sldId id="310" r:id="rId10"/>
    <p:sldId id="321" r:id="rId11"/>
    <p:sldId id="322" r:id="rId12"/>
    <p:sldId id="311" r:id="rId13"/>
    <p:sldId id="312" r:id="rId14"/>
    <p:sldId id="313" r:id="rId15"/>
    <p:sldId id="315" r:id="rId16"/>
    <p:sldId id="314" r:id="rId17"/>
    <p:sldId id="316" r:id="rId18"/>
    <p:sldId id="317" r:id="rId19"/>
    <p:sldId id="319" r:id="rId20"/>
    <p:sldId id="320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 autoAdjust="0"/>
    <p:restoredTop sz="94604" autoAdjust="0"/>
  </p:normalViewPr>
  <p:slideViewPr>
    <p:cSldViewPr snapToGrid="0">
      <p:cViewPr>
        <p:scale>
          <a:sx n="100" d="100"/>
          <a:sy n="100" d="100"/>
        </p:scale>
        <p:origin x="-1866" y="-2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DA02D0-DB2A-48D8-B7BD-25F096545996}" type="datetimeFigureOut">
              <a:rPr lang="en-US" smtClean="0"/>
              <a:pPr/>
              <a:t>3/9/2012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CEA53D-4B3E-4BE1-BF7A-A1340A976B7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47CB12A-B4B4-4A06-8102-73B7ECC68906}" type="datetimeFigureOut">
              <a:rPr lang="en-US"/>
              <a:pPr>
                <a:defRPr/>
              </a:pPr>
              <a:t>3/9/2012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BB0D84E-6AA5-48A3-B9E6-99F58C6C37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5DBE73C-64F2-4114-8F55-663A684B5825}" type="datetime1">
              <a:rPr lang="en-US"/>
              <a:pPr>
                <a:defRPr/>
              </a:pPr>
              <a:t>3/9/2012</a:t>
            </a:fld>
            <a:endParaRPr lang="en-US" dirty="0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DEC17321-4E1E-4A94-A05A-E1743BB662F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439E3D-AEB8-4DFC-BE78-018A4957030E}" type="datetime1">
              <a:rPr lang="en-US"/>
              <a:pPr>
                <a:defRPr/>
              </a:pPr>
              <a:t>3/9/2012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997996-5D14-48B5-9978-EA5CE1C4E2F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69D9B2-9645-4440-9A72-2E7BCAAB2626}" type="datetime1">
              <a:rPr lang="en-US"/>
              <a:pPr>
                <a:defRPr/>
              </a:pPr>
              <a:t>3/9/2012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CD5B41-0B91-4D3D-B80F-A0F78DAA6B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34FB3C-3516-4256-9F8F-486D5A0EBCB4}" type="datetime1">
              <a:rPr lang="en-US"/>
              <a:pPr>
                <a:defRPr/>
              </a:pPr>
              <a:t>3/9/2012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2283E8-D942-424A-A53F-349156C644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864FBF-FBFE-4A52-BD4B-1225ABA1C537}" type="datetime1">
              <a:rPr lang="en-US"/>
              <a:pPr>
                <a:defRPr/>
              </a:pPr>
              <a:t>3/9/2012</a:t>
            </a:fld>
            <a:endParaRPr lang="en-US" dirty="0"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2E52A4B-7EFD-4A61-909F-6D4CB431569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80296D4-AA14-4D9A-BB30-CA7E31AD0E87}" type="datetime1">
              <a:rPr lang="en-US"/>
              <a:pPr>
                <a:defRPr/>
              </a:pPr>
              <a:t>3/9/2012</a:t>
            </a:fld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DDA1BF1-C739-4618-AEC3-19D9F7AAC5C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65D73E4-7933-400E-A6CA-91E8977ECF4E}" type="datetime1">
              <a:rPr lang="en-US"/>
              <a:pPr>
                <a:defRPr/>
              </a:pPr>
              <a:t>3/9/2012</a:t>
            </a:fld>
            <a:endParaRPr lang="en-US" dirty="0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20E570E-3D68-4C07-9B08-146BD22FB08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A05495-04CD-47E6-B4D1-A76402DBD5D5}" type="datetime1">
              <a:rPr lang="en-US"/>
              <a:pPr>
                <a:defRPr/>
              </a:pPr>
              <a:t>3/9/2012</a:t>
            </a:fld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C90A8B-BD6D-4952-AF65-09D1BD080B0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8F3467-ED68-4F42-AC99-0D6A98FF4A7E}" type="datetime1">
              <a:rPr lang="en-US"/>
              <a:pPr>
                <a:defRPr/>
              </a:pPr>
              <a:t>3/9/2012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5D0ACAE-F750-4B0C-AAF0-D039FC71BD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E63B3-CB6C-4C75-A975-18A7965096B6}" type="datetime1">
              <a:rPr lang="en-US"/>
              <a:pPr>
                <a:defRPr/>
              </a:pPr>
              <a:t>3/9/2012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4492BC-4AB1-44C5-85AC-9DF8978518E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9D3E618-F84D-4B40-B690-C1C5F54DE287}" type="datetime1">
              <a:rPr lang="en-US"/>
              <a:pPr>
                <a:defRPr/>
              </a:pPr>
              <a:t>3/9/2012</a:t>
            </a:fld>
            <a:endParaRPr lang="en-US" dirty="0"/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D822C775-89D2-473B-8335-583540A21C4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92306F8-3E53-4569-9037-E0088DB813B2}" type="datetime1">
              <a:rPr lang="en-US"/>
              <a:pPr>
                <a:defRPr/>
              </a:pPr>
              <a:t>3/9/2012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5FEB6B9-927E-4A5A-A373-411B25B2F9D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3" r:id="rId2"/>
    <p:sldLayoutId id="2147483838" r:id="rId3"/>
    <p:sldLayoutId id="2147483839" r:id="rId4"/>
    <p:sldLayoutId id="2147483840" r:id="rId5"/>
    <p:sldLayoutId id="2147483834" r:id="rId6"/>
    <p:sldLayoutId id="2147483841" r:id="rId7"/>
    <p:sldLayoutId id="2147483835" r:id="rId8"/>
    <p:sldLayoutId id="2147483842" r:id="rId9"/>
    <p:sldLayoutId id="2147483836" r:id="rId10"/>
    <p:sldLayoutId id="2147483843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eorg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eorg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eorg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eorgia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eorgia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eorgia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eorgia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eorgia" pitchFamily="18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1B587C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4E8542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62200" y="3952875"/>
            <a:ext cx="6477000" cy="1283359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cap="none" dirty="0" smtClean="0">
                <a:solidFill>
                  <a:schemeClr val="accent1">
                    <a:satMod val="150000"/>
                  </a:schemeClr>
                </a:solidFill>
              </a:rPr>
              <a:t>Parking on Block 1129:</a:t>
            </a:r>
            <a:r>
              <a:rPr lang="en-US" cap="none" dirty="0" smtClean="0">
                <a:solidFill>
                  <a:schemeClr val="accent1">
                    <a:satMod val="150000"/>
                  </a:schemeClr>
                </a:solidFill>
              </a:rPr>
              <a:t/>
            </a:r>
            <a:br>
              <a:rPr lang="en-US" cap="none" dirty="0" smtClean="0">
                <a:solidFill>
                  <a:schemeClr val="accent1">
                    <a:satMod val="150000"/>
                  </a:schemeClr>
                </a:solidFill>
              </a:rPr>
            </a:br>
            <a:r>
              <a:rPr lang="en-US" sz="2400" cap="none" dirty="0" smtClean="0">
                <a:solidFill>
                  <a:schemeClr val="accent1">
                    <a:satMod val="150000"/>
                  </a:schemeClr>
                </a:solidFill>
              </a:rPr>
              <a:t>Challenges and opportunities</a:t>
            </a:r>
            <a:endParaRPr lang="en-US" sz="2400" cap="none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8195" name="Subtitle 2"/>
          <p:cNvSpPr>
            <a:spLocks noGrp="1"/>
          </p:cNvSpPr>
          <p:nvPr>
            <p:ph type="subTitle" idx="1"/>
          </p:nvPr>
        </p:nvSpPr>
        <p:spPr>
          <a:xfrm>
            <a:off x="2362200" y="6049963"/>
            <a:ext cx="6705600" cy="685800"/>
          </a:xfrm>
        </p:spPr>
        <p:txBody>
          <a:bodyPr>
            <a:normAutofit fontScale="70000" lnSpcReduction="20000"/>
          </a:bodyPr>
          <a:lstStyle/>
          <a:p>
            <a:pPr eaLnBrk="1" hangingPunct="1">
              <a:defRPr/>
            </a:pPr>
            <a:r>
              <a:rPr lang="en-US" sz="2400" b="1" dirty="0" smtClean="0"/>
              <a:t>Prospect Heights Neighborhood Development Council</a:t>
            </a:r>
          </a:p>
          <a:p>
            <a:pPr eaLnBrk="1" hangingPunct="1">
              <a:defRPr/>
            </a:pPr>
            <a:r>
              <a:rPr lang="en-US" sz="2400" b="1" dirty="0" smtClean="0"/>
              <a:t>March 8, 2012</a:t>
            </a:r>
          </a:p>
        </p:txBody>
      </p:sp>
    </p:spTree>
    <p:controls>
      <p:control spid="43013" name="ShockwaveFlash1" r:id="rId2" imgW="5934240" imgH="3333600"/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lot_fcr_nostacke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7231" y="1609525"/>
            <a:ext cx="4142496" cy="49465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…and 800-900 isn’t much better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4917056" y="1600200"/>
            <a:ext cx="3848991" cy="4495800"/>
          </a:xfrm>
        </p:spPr>
        <p:txBody>
          <a:bodyPr/>
          <a:lstStyle/>
          <a:p>
            <a:r>
              <a:rPr lang="en-US" dirty="0" smtClean="0"/>
              <a:t>Queuing during entering and leaving causes traffic congestion</a:t>
            </a:r>
          </a:p>
          <a:p>
            <a:r>
              <a:rPr lang="en-US" dirty="0" smtClean="0"/>
              <a:t>Giant paved area leads to storm water runoff, “heat island” effect</a:t>
            </a:r>
          </a:p>
          <a:p>
            <a:r>
              <a:rPr lang="en-US" dirty="0" smtClean="0"/>
              <a:t>Air quality impact from unfiltered exhaust</a:t>
            </a:r>
          </a:p>
          <a:p>
            <a:r>
              <a:rPr lang="en-US" dirty="0" smtClean="0"/>
              <a:t>Noise and activity disruptive to nearby residents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EB2283E8-D942-424A-A53F-349156C64435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lot_fcr_nostacke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7231" y="1609525"/>
            <a:ext cx="4142496" cy="49465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…and 800-900 isn’t much better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4917056" y="1600200"/>
            <a:ext cx="3848991" cy="4495800"/>
          </a:xfrm>
        </p:spPr>
        <p:txBody>
          <a:bodyPr/>
          <a:lstStyle/>
          <a:p>
            <a:r>
              <a:rPr lang="en-US" dirty="0" smtClean="0"/>
              <a:t>Queuing during entering and leaving causes traffic congestion</a:t>
            </a:r>
          </a:p>
          <a:p>
            <a:r>
              <a:rPr lang="en-US" dirty="0" smtClean="0"/>
              <a:t>Giant paved area leads to storm water runoff, “heat island” effect</a:t>
            </a:r>
          </a:p>
          <a:p>
            <a:r>
              <a:rPr lang="en-US" dirty="0" smtClean="0"/>
              <a:t>Air quality impact from unfiltered exhaust</a:t>
            </a:r>
          </a:p>
          <a:p>
            <a:r>
              <a:rPr lang="en-US" dirty="0" smtClean="0"/>
              <a:t>Noise and activity disruptive to nearby residents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EB2283E8-D942-424A-A53F-349156C64435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6" name="Picture 5" descr="lot_fcr_nobuild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4350" y="1612031"/>
            <a:ext cx="4137988" cy="4941169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That’s why NYC regulates surface lot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725282"/>
            <a:ext cx="8153400" cy="4370717"/>
          </a:xfrm>
        </p:spPr>
        <p:txBody>
          <a:bodyPr/>
          <a:lstStyle/>
          <a:p>
            <a:pPr>
              <a:spcAft>
                <a:spcPts val="900"/>
              </a:spcAft>
            </a:pPr>
            <a:r>
              <a:rPr lang="en-US" dirty="0" smtClean="0"/>
              <a:t>Standards adopted in 2007:</a:t>
            </a:r>
          </a:p>
          <a:p>
            <a:pPr lvl="1">
              <a:spcAft>
                <a:spcPts val="900"/>
              </a:spcAft>
            </a:pPr>
            <a:r>
              <a:rPr lang="en-US" dirty="0" smtClean="0"/>
              <a:t>Mitigate vast expanses of pavement through landscaping</a:t>
            </a:r>
          </a:p>
          <a:p>
            <a:pPr lvl="1">
              <a:spcAft>
                <a:spcPts val="900"/>
              </a:spcAft>
            </a:pPr>
            <a:r>
              <a:rPr lang="en-US" dirty="0" smtClean="0"/>
              <a:t>Improve quality of local streetscape</a:t>
            </a:r>
          </a:p>
          <a:p>
            <a:pPr lvl="1">
              <a:spcAft>
                <a:spcPts val="900"/>
              </a:spcAft>
            </a:pPr>
            <a:r>
              <a:rPr lang="en-US" dirty="0" smtClean="0"/>
              <a:t>Increase tree canopy to reduce “heat island effect”</a:t>
            </a:r>
          </a:p>
          <a:p>
            <a:pPr lvl="1">
              <a:spcAft>
                <a:spcPts val="900"/>
              </a:spcAft>
            </a:pPr>
            <a:r>
              <a:rPr lang="en-US" dirty="0" smtClean="0"/>
              <a:t>Increase permeability to reduce storm water runoff</a:t>
            </a:r>
          </a:p>
          <a:p>
            <a:pPr lvl="1">
              <a:spcAft>
                <a:spcPts val="900"/>
              </a:spcAft>
            </a:pPr>
            <a:r>
              <a:rPr lang="en-US" dirty="0" smtClean="0"/>
              <a:t>Improve pedestrian and vehicular circulation and safety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EB2283E8-D942-424A-A53F-349156C64435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Street trees and perimeter screening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EB2283E8-D942-424A-A53F-349156C64435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 l="7289" t="35948" r="8891" b="7647"/>
          <a:stretch>
            <a:fillRect/>
          </a:stretch>
        </p:blipFill>
        <p:spPr bwMode="auto">
          <a:xfrm>
            <a:off x="422696" y="1794294"/>
            <a:ext cx="8229600" cy="4324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829462" y="6357668"/>
            <a:ext cx="57969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i="1" dirty="0" smtClean="0"/>
              <a:t>Design Standards for Commercial and Community Facility Parking Lots,</a:t>
            </a:r>
            <a:r>
              <a:rPr lang="en-US" sz="800" dirty="0" smtClean="0"/>
              <a:t> NYC DCP, 6/07</a:t>
            </a:r>
            <a:endParaRPr lang="en-US" sz="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Street trees and perimeter screening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EB2283E8-D942-424A-A53F-349156C64435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 l="20005" t="24429" r="17576" b="9235"/>
          <a:stretch>
            <a:fillRect/>
          </a:stretch>
        </p:blipFill>
        <p:spPr bwMode="auto">
          <a:xfrm>
            <a:off x="1276711" y="1552753"/>
            <a:ext cx="6021237" cy="4996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829462" y="6357668"/>
            <a:ext cx="57969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i="1" dirty="0" smtClean="0"/>
              <a:t>Design Standards for Commercial and Community Facility Parking Lots,</a:t>
            </a:r>
            <a:r>
              <a:rPr lang="en-US" sz="800" dirty="0" smtClean="0"/>
              <a:t> NYC DCP, 6/07</a:t>
            </a:r>
            <a:endParaRPr lang="en-US" sz="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Interior landscaping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EB2283E8-D942-424A-A53F-349156C64435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 l="6668" t="26316" r="8736" b="7746"/>
          <a:stretch>
            <a:fillRect/>
          </a:stretch>
        </p:blipFill>
        <p:spPr bwMode="auto">
          <a:xfrm>
            <a:off x="819510" y="1725282"/>
            <a:ext cx="7712015" cy="4693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829462" y="6357668"/>
            <a:ext cx="57969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i="1" dirty="0" smtClean="0"/>
              <a:t>Design Standards for Commercial and Community Facility Parking Lots,</a:t>
            </a:r>
            <a:r>
              <a:rPr lang="en-US" sz="800" dirty="0" smtClean="0"/>
              <a:t> NYC DCP, 6/07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Interior landscaping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EB2283E8-D942-424A-A53F-349156C64435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/>
          <a:srcRect l="7366" t="28997" r="9744" b="3774"/>
          <a:stretch>
            <a:fillRect/>
          </a:stretch>
        </p:blipFill>
        <p:spPr bwMode="auto">
          <a:xfrm>
            <a:off x="1069676" y="1837427"/>
            <a:ext cx="6944264" cy="4397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829462" y="6357668"/>
            <a:ext cx="57969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i="1" dirty="0" smtClean="0"/>
              <a:t>Design Standards for Commercial and Community Facility Parking Lots,</a:t>
            </a:r>
            <a:r>
              <a:rPr lang="en-US" sz="800" dirty="0" smtClean="0"/>
              <a:t> NYC DCP, 6/07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before City standards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EB2283E8-D942-424A-A53F-349156C64435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2" cstate="print"/>
          <a:srcRect l="15650" t="32033" r="15883" b="6688"/>
          <a:stretch>
            <a:fillRect/>
          </a:stretch>
        </p:blipFill>
        <p:spPr bwMode="auto">
          <a:xfrm>
            <a:off x="672869" y="1785668"/>
            <a:ext cx="7617125" cy="4692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21102" y="1777042"/>
            <a:ext cx="2216989" cy="7159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after City standards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EB2283E8-D942-424A-A53F-349156C64435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print"/>
          <a:srcRect l="15430" t="23317" r="7883" b="8308"/>
          <a:stretch>
            <a:fillRect/>
          </a:stretch>
        </p:blipFill>
        <p:spPr bwMode="auto">
          <a:xfrm>
            <a:off x="629733" y="1526874"/>
            <a:ext cx="8475292" cy="5201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64234" y="1552756"/>
            <a:ext cx="2216989" cy="7159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Better design helps mitigate parking impact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EB2283E8-D942-424A-A53F-349156C64435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5" name="Picture 4" descr="lot_fcr_fu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4825" y="1611187"/>
            <a:ext cx="4148330" cy="4953518"/>
          </a:xfrm>
          <a:prstGeom prst="rect">
            <a:avLst/>
          </a:prstGeom>
        </p:spPr>
      </p:pic>
      <p:pic>
        <p:nvPicPr>
          <p:cNvPr id="8" name="Content Placeholder 7" descr="lot_dcp_full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591126" y="1608828"/>
            <a:ext cx="4136149" cy="4987710"/>
          </a:xfrm>
        </p:spPr>
      </p:pic>
      <p:sp>
        <p:nvSpPr>
          <p:cNvPr id="9" name="Content Placeholder 6"/>
          <p:cNvSpPr txBox="1">
            <a:spLocks/>
          </p:cNvSpPr>
          <p:nvPr/>
        </p:nvSpPr>
        <p:spPr bwMode="auto">
          <a:xfrm>
            <a:off x="4917056" y="1600200"/>
            <a:ext cx="3848991" cy="483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19088" marR="0" lvl="0" indent="-319088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Reduce capacity to 500 spaces</a:t>
            </a:r>
          </a:p>
          <a:p>
            <a:pPr marL="319088" marR="0" lvl="0" indent="-319088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  <a:tabLst/>
              <a:defRPr/>
            </a:pPr>
            <a:r>
              <a:rPr lang="en-US" sz="2400" dirty="0" smtClean="0">
                <a:latin typeface="+mn-lt"/>
                <a:cs typeface="+mn-cs"/>
              </a:rPr>
              <a:t>Use permeable pavement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19088" marR="0" lvl="0" indent="-319088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  <a:tabLst/>
              <a:defRPr/>
            </a:pPr>
            <a:r>
              <a:rPr lang="en-US" sz="2400" dirty="0" smtClean="0">
                <a:latin typeface="+mn-lt"/>
                <a:cs typeface="+mn-cs"/>
              </a:rPr>
              <a:t>Locate entrances on Pacific Street to avoid traffic using and blocking residential streets</a:t>
            </a:r>
          </a:p>
          <a:p>
            <a:pPr marL="319088" marR="0" lvl="0" indent="-319088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  <a:tabLst/>
              <a:defRPr/>
            </a:pPr>
            <a:r>
              <a:rPr lang="en-US" sz="2400" dirty="0" smtClean="0">
                <a:latin typeface="+mn-lt"/>
                <a:cs typeface="+mn-cs"/>
              </a:rPr>
              <a:t>Include kiosk to better integrate with neighborhood </a:t>
            </a:r>
          </a:p>
          <a:p>
            <a:pPr marL="319088" marR="0" lvl="0" indent="-319088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1129 is last planned for development in Phase II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197" y="2188050"/>
            <a:ext cx="7843838" cy="392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829462" y="6357668"/>
            <a:ext cx="57969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i="1" dirty="0" smtClean="0"/>
              <a:t>Technical Analysis of an Extended Build-Out of the Atlantic Yards Arena and Redevelopment Project,</a:t>
            </a:r>
            <a:r>
              <a:rPr lang="en-US" sz="800" dirty="0" smtClean="0"/>
              <a:t> ESDC, 12/10</a:t>
            </a:r>
            <a:endParaRPr lang="en-US" sz="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Parking should not be an end state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22173" y="1762125"/>
            <a:ext cx="4121277" cy="3076575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 smtClean="0"/>
              <a:t>Block 1129 was to be the site of affordable housing, “publicly accessible” open space, and a public school; these benefits continue to be important to the community and need to be delivered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EB2283E8-D942-424A-A53F-349156C64435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33938" y="1895475"/>
            <a:ext cx="3914775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622173" y="4886326"/>
            <a:ext cx="8340852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19088" indent="-319088" eaLnBrk="0" hangingPunct="0">
              <a:spcBef>
                <a:spcPts val="700"/>
              </a:spcBef>
              <a:spcAft>
                <a:spcPts val="120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</a:pPr>
            <a:r>
              <a:rPr lang="en-US" sz="2400" dirty="0" smtClean="0">
                <a:latin typeface="+mn-lt"/>
                <a:cs typeface="+mn-cs"/>
              </a:rPr>
              <a:t>Other options may exist for programming parking that support earlier delivery of promised public benefits as well as address local concerns about impacts from the surface lot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29462" y="6357668"/>
            <a:ext cx="57969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 smtClean="0"/>
              <a:t>Image:</a:t>
            </a:r>
            <a:r>
              <a:rPr lang="en-US" sz="800" i="1" dirty="0" smtClean="0"/>
              <a:t> Technical Analysis of an Extended Build-Out of the Atlantic Yards Arena and Redevelopment Project,</a:t>
            </a:r>
            <a:r>
              <a:rPr lang="en-US" sz="800" dirty="0" smtClean="0"/>
              <a:t> ESDC, 12/10</a:t>
            </a:r>
            <a:endParaRPr lang="en-US" sz="800" dirty="0"/>
          </a:p>
        </p:txBody>
      </p:sp>
      <p:sp>
        <p:nvSpPr>
          <p:cNvPr id="8" name="&quot;No&quot; Symbol 7"/>
          <p:cNvSpPr/>
          <p:nvPr/>
        </p:nvSpPr>
        <p:spPr>
          <a:xfrm>
            <a:off x="5495926" y="1905001"/>
            <a:ext cx="2686049" cy="2686049"/>
          </a:xfrm>
          <a:prstGeom prst="noSmoking">
            <a:avLst>
              <a:gd name="adj" fmla="val 685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9583" y="2199067"/>
            <a:ext cx="7848600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1129 is last planned for development in Phase II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829462" y="6357668"/>
            <a:ext cx="57969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i="1" dirty="0" smtClean="0"/>
              <a:t>Technical Analysis of an Extended Build-Out of the Atlantic Yards Arena and Redevelopment Project,</a:t>
            </a:r>
            <a:r>
              <a:rPr lang="en-US" sz="800" dirty="0" smtClean="0"/>
              <a:t> ESDC, 12/10</a:t>
            </a:r>
            <a:endParaRPr lang="en-US" sz="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9585" y="2199066"/>
            <a:ext cx="7848600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1129 is last planned for development in Phase II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829462" y="6357668"/>
            <a:ext cx="57969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i="1" dirty="0" smtClean="0"/>
              <a:t>Technical Analysis of an Extended Build-Out of the Atlantic Yards Arena and Redevelopment Project,</a:t>
            </a:r>
            <a:r>
              <a:rPr lang="en-US" sz="800" dirty="0" smtClean="0"/>
              <a:t> ESDC, 12/10</a:t>
            </a:r>
            <a:endParaRPr lang="en-US" sz="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2" cstate="print"/>
          <a:srcRect r="328"/>
          <a:stretch>
            <a:fillRect/>
          </a:stretch>
        </p:blipFill>
        <p:spPr bwMode="auto">
          <a:xfrm>
            <a:off x="724823" y="2199067"/>
            <a:ext cx="7832323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1129 is last planned for development in Phase II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829462" y="6357668"/>
            <a:ext cx="57969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i="1" dirty="0" smtClean="0"/>
              <a:t>Technical Analysis of an Extended Build-Out of the Atlantic Yards Arena and Redevelopment Project,</a:t>
            </a:r>
            <a:r>
              <a:rPr lang="en-US" sz="800" dirty="0" smtClean="0"/>
              <a:t> ESDC, 12/10</a:t>
            </a:r>
            <a:endParaRPr lang="en-US" sz="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Plans call for an initial 1,100 cars on 1129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EB2283E8-D942-424A-A53F-349156C64435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 l="25714" t="38282" r="23611" b="39643"/>
          <a:stretch>
            <a:fillRect/>
          </a:stretch>
        </p:blipFill>
        <p:spPr bwMode="auto">
          <a:xfrm>
            <a:off x="1147313" y="2976112"/>
            <a:ext cx="7027820" cy="1526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612648" y="1781355"/>
            <a:ext cx="8153400" cy="76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19088" marR="0" lvl="0" indent="-319088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From ESDC’s December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2010 technical analysis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371595" y="4083172"/>
            <a:ext cx="6607839" cy="416941"/>
            <a:chOff x="1371595" y="4083172"/>
            <a:chExt cx="6607839" cy="416941"/>
          </a:xfrm>
        </p:grpSpPr>
        <p:sp>
          <p:nvSpPr>
            <p:cNvPr id="10" name="Rectangle 9"/>
            <p:cNvSpPr/>
            <p:nvPr/>
          </p:nvSpPr>
          <p:spPr>
            <a:xfrm>
              <a:off x="3441939" y="4083172"/>
              <a:ext cx="4537495" cy="221409"/>
            </a:xfrm>
            <a:prstGeom prst="rect">
              <a:avLst/>
            </a:prstGeom>
            <a:solidFill>
              <a:srgbClr val="FFFF00">
                <a:alpha val="4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371595" y="4278704"/>
              <a:ext cx="5805581" cy="221409"/>
            </a:xfrm>
            <a:prstGeom prst="rect">
              <a:avLst/>
            </a:prstGeom>
            <a:solidFill>
              <a:srgbClr val="FFFF00">
                <a:alpha val="4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Nothing may be built on 1129 for 10 years…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781355"/>
            <a:ext cx="8153400" cy="763437"/>
          </a:xfrm>
        </p:spPr>
        <p:txBody>
          <a:bodyPr/>
          <a:lstStyle/>
          <a:p>
            <a:r>
              <a:rPr lang="en-US" dirty="0" smtClean="0"/>
              <a:t>From the Atlantic Yards Development Agreement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EB2283E8-D942-424A-A53F-349156C64435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 l="22773" t="29410" r="23762" b="44909"/>
          <a:stretch>
            <a:fillRect/>
          </a:stretch>
        </p:blipFill>
        <p:spPr bwMode="auto">
          <a:xfrm>
            <a:off x="1449238" y="2898475"/>
            <a:ext cx="6116129" cy="145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Group 11"/>
          <p:cNvGrpSpPr/>
          <p:nvPr/>
        </p:nvGrpSpPr>
        <p:grpSpPr>
          <a:xfrm>
            <a:off x="1653394" y="2967488"/>
            <a:ext cx="5825708" cy="690111"/>
            <a:chOff x="1653394" y="2967488"/>
            <a:chExt cx="5825708" cy="690111"/>
          </a:xfrm>
        </p:grpSpPr>
        <p:sp>
          <p:nvSpPr>
            <p:cNvPr id="7" name="Rectangle 6"/>
            <p:cNvSpPr/>
            <p:nvPr/>
          </p:nvSpPr>
          <p:spPr>
            <a:xfrm>
              <a:off x="6918384" y="2967488"/>
              <a:ext cx="517585" cy="224285"/>
            </a:xfrm>
            <a:prstGeom prst="rect">
              <a:avLst/>
            </a:prstGeom>
            <a:solidFill>
              <a:srgbClr val="FFFF00">
                <a:alpha val="4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653394" y="3137140"/>
              <a:ext cx="5825708" cy="520459"/>
            </a:xfrm>
            <a:prstGeom prst="rect">
              <a:avLst/>
            </a:prstGeom>
            <a:solidFill>
              <a:srgbClr val="FFFF00">
                <a:alpha val="4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…and parking use may continue for 25 years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EB2283E8-D942-424A-A53F-349156C64435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 l="21944" t="50988" r="23686" b="7680"/>
          <a:stretch>
            <a:fillRect/>
          </a:stretch>
        </p:blipFill>
        <p:spPr bwMode="auto">
          <a:xfrm rot="60000">
            <a:off x="1397479" y="2838090"/>
            <a:ext cx="6219645" cy="2346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Group 10"/>
          <p:cNvGrpSpPr/>
          <p:nvPr/>
        </p:nvGrpSpPr>
        <p:grpSpPr>
          <a:xfrm>
            <a:off x="1561369" y="2898478"/>
            <a:ext cx="5891854" cy="1575756"/>
            <a:chOff x="1561369" y="2898478"/>
            <a:chExt cx="5891854" cy="1575756"/>
          </a:xfrm>
        </p:grpSpPr>
        <p:sp>
          <p:nvSpPr>
            <p:cNvPr id="7" name="Rectangle 6"/>
            <p:cNvSpPr/>
            <p:nvPr/>
          </p:nvSpPr>
          <p:spPr>
            <a:xfrm>
              <a:off x="4356338" y="2898478"/>
              <a:ext cx="3096885" cy="198405"/>
            </a:xfrm>
            <a:prstGeom prst="rect">
              <a:avLst/>
            </a:prstGeom>
            <a:solidFill>
              <a:srgbClr val="FFFF00">
                <a:alpha val="4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670638" y="3085383"/>
              <a:ext cx="3427573" cy="209908"/>
            </a:xfrm>
            <a:prstGeom prst="rect">
              <a:avLst/>
            </a:prstGeom>
            <a:solidFill>
              <a:srgbClr val="FFFF00">
                <a:alpha val="4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2426887" y="4083172"/>
              <a:ext cx="5000456" cy="221409"/>
            </a:xfrm>
            <a:prstGeom prst="rect">
              <a:avLst/>
            </a:prstGeom>
            <a:solidFill>
              <a:srgbClr val="FFFF00">
                <a:alpha val="4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561369" y="4252825"/>
              <a:ext cx="2743212" cy="221409"/>
            </a:xfrm>
            <a:prstGeom prst="rect">
              <a:avLst/>
            </a:prstGeom>
            <a:solidFill>
              <a:srgbClr val="FFFF00">
                <a:alpha val="4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612648" y="1781355"/>
            <a:ext cx="8153400" cy="76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19088" marR="0" lvl="0" indent="-319088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From the Atlantic Yards Development Agreement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1,100 cars on a single block is a blight…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4917056" y="1600200"/>
            <a:ext cx="3848991" cy="4495800"/>
          </a:xfrm>
        </p:spPr>
        <p:txBody>
          <a:bodyPr/>
          <a:lstStyle/>
          <a:p>
            <a:r>
              <a:rPr lang="en-US" dirty="0" smtClean="0"/>
              <a:t>Queuing during entering and leaving causes traffic congestion</a:t>
            </a:r>
          </a:p>
          <a:p>
            <a:r>
              <a:rPr lang="en-US" dirty="0" smtClean="0"/>
              <a:t>Giant paved area leads to storm water runoff, “heat island” effect</a:t>
            </a:r>
          </a:p>
          <a:p>
            <a:r>
              <a:rPr lang="en-US" dirty="0" smtClean="0"/>
              <a:t>Air quality impact from unfiltered exhaust</a:t>
            </a:r>
          </a:p>
          <a:p>
            <a:r>
              <a:rPr lang="en-US" dirty="0" smtClean="0"/>
              <a:t>Noise and activity disruptive to nearby residents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EB2283E8-D942-424A-A53F-349156C64435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6" name="Picture 5" descr="lot_fcr_fu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4825" y="1611187"/>
            <a:ext cx="4148330" cy="495351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Aspect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3100</TotalTime>
  <Words>563</Words>
  <Application>Microsoft Office PowerPoint</Application>
  <PresentationFormat>On-screen Show (4:3)</PresentationFormat>
  <Paragraphs>73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Median</vt:lpstr>
      <vt:lpstr>Parking on Block 1129: Challenges and opportunities</vt:lpstr>
      <vt:lpstr>1129 is last planned for development in Phase II</vt:lpstr>
      <vt:lpstr>1129 is last planned for development in Phase II</vt:lpstr>
      <vt:lpstr>1129 is last planned for development in Phase II</vt:lpstr>
      <vt:lpstr>1129 is last planned for development in Phase II</vt:lpstr>
      <vt:lpstr>Plans call for an initial 1,100 cars on 1129</vt:lpstr>
      <vt:lpstr>Nothing may be built on 1129 for 10 years…</vt:lpstr>
      <vt:lpstr>…and parking use may continue for 25 years</vt:lpstr>
      <vt:lpstr>1,100 cars on a single block is a blight…</vt:lpstr>
      <vt:lpstr>…and 800-900 isn’t much better</vt:lpstr>
      <vt:lpstr>…and 800-900 isn’t much better</vt:lpstr>
      <vt:lpstr>That’s why NYC regulates surface lot design</vt:lpstr>
      <vt:lpstr>Street trees and perimeter screening</vt:lpstr>
      <vt:lpstr>Street trees and perimeter screening</vt:lpstr>
      <vt:lpstr>Interior landscaping</vt:lpstr>
      <vt:lpstr>Interior landscaping</vt:lpstr>
      <vt:lpstr>Example: before City standards</vt:lpstr>
      <vt:lpstr>Example: after City standards</vt:lpstr>
      <vt:lpstr>Better design helps mitigate parking impact</vt:lpstr>
      <vt:lpstr>Parking should not be an end state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Residential Parking Permits</dc:title>
  <dc:creator>tb</dc:creator>
  <cp:lastModifiedBy>Gib</cp:lastModifiedBy>
  <cp:revision>332</cp:revision>
  <dcterms:created xsi:type="dcterms:W3CDTF">2010-11-13T21:00:31Z</dcterms:created>
  <dcterms:modified xsi:type="dcterms:W3CDTF">2012-03-09T14:23:10Z</dcterms:modified>
</cp:coreProperties>
</file>